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0" r:id="rId7"/>
    <p:sldId id="261" r:id="rId8"/>
    <p:sldId id="262" r:id="rId9"/>
    <p:sldId id="263" r:id="rId10"/>
    <p:sldId id="266" r:id="rId11"/>
    <p:sldId id="267" r:id="rId12"/>
    <p:sldId id="268" r:id="rId13"/>
    <p:sldId id="269" r:id="rId14"/>
    <p:sldId id="270" r:id="rId15"/>
    <p:sldId id="273"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494" autoAdjust="0"/>
  </p:normalViewPr>
  <p:slideViewPr>
    <p:cSldViewPr snapToGrid="0">
      <p:cViewPr varScale="1">
        <p:scale>
          <a:sx n="65" d="100"/>
          <a:sy n="65" d="100"/>
        </p:scale>
        <p:origin x="-67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B161684-D155-48C5-9783-DDC88B529707}" type="datetimeFigureOut">
              <a:rPr lang="pl-PL" smtClean="0"/>
              <a:pPr/>
              <a:t>17.10.2021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93933CF-5BBE-4218-A967-6D760D79F656}" type="slidenum">
              <a:rPr lang="pl-PL" smtClean="0"/>
              <a:pPr/>
              <a:t>‹#›</a:t>
            </a:fld>
            <a:endParaRPr lang="pl-PL"/>
          </a:p>
        </p:txBody>
      </p:sp>
    </p:spTree>
    <p:extLst>
      <p:ext uri="{BB962C8B-B14F-4D97-AF65-F5344CB8AC3E}">
        <p14:creationId xmlns:p14="http://schemas.microsoft.com/office/powerpoint/2010/main" xmlns="" val="19155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161684-D155-48C5-9783-DDC88B529707}" type="datetimeFigureOut">
              <a:rPr lang="pl-PL" smtClean="0"/>
              <a:pPr/>
              <a:t>17.10.2021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93933CF-5BBE-4218-A967-6D760D79F656}" type="slidenum">
              <a:rPr lang="pl-PL" smtClean="0"/>
              <a:pPr/>
              <a:t>‹#›</a:t>
            </a:fld>
            <a:endParaRPr lang="pl-PL"/>
          </a:p>
        </p:txBody>
      </p:sp>
    </p:spTree>
    <p:extLst>
      <p:ext uri="{BB962C8B-B14F-4D97-AF65-F5344CB8AC3E}">
        <p14:creationId xmlns:p14="http://schemas.microsoft.com/office/powerpoint/2010/main" xmlns="" val="362193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161684-D155-48C5-9783-DDC88B529707}" type="datetimeFigureOut">
              <a:rPr lang="pl-PL" smtClean="0"/>
              <a:pPr/>
              <a:t>17.10.2021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93933CF-5BBE-4218-A967-6D760D79F656}" type="slidenum">
              <a:rPr lang="pl-PL" smtClean="0"/>
              <a:pPr/>
              <a:t>‹#›</a:t>
            </a:fld>
            <a:endParaRPr lang="pl-PL"/>
          </a:p>
        </p:txBody>
      </p:sp>
    </p:spTree>
    <p:extLst>
      <p:ext uri="{BB962C8B-B14F-4D97-AF65-F5344CB8AC3E}">
        <p14:creationId xmlns:p14="http://schemas.microsoft.com/office/powerpoint/2010/main" xmlns="" val="391082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B161684-D155-48C5-9783-DDC88B529707}" type="datetimeFigureOut">
              <a:rPr lang="pl-PL" smtClean="0"/>
              <a:pPr/>
              <a:t>17.10.2021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93933CF-5BBE-4218-A967-6D760D79F656}" type="slidenum">
              <a:rPr lang="pl-PL" smtClean="0"/>
              <a:pPr/>
              <a:t>‹#›</a:t>
            </a:fld>
            <a:endParaRPr lang="pl-PL"/>
          </a:p>
        </p:txBody>
      </p:sp>
    </p:spTree>
    <p:extLst>
      <p:ext uri="{BB962C8B-B14F-4D97-AF65-F5344CB8AC3E}">
        <p14:creationId xmlns:p14="http://schemas.microsoft.com/office/powerpoint/2010/main" xmlns="" val="399812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3B161684-D155-48C5-9783-DDC88B529707}" type="datetimeFigureOut">
              <a:rPr lang="pl-PL" smtClean="0"/>
              <a:pPr/>
              <a:t>17.10.2021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93933CF-5BBE-4218-A967-6D760D79F656}" type="slidenum">
              <a:rPr lang="pl-PL" smtClean="0"/>
              <a:pPr/>
              <a:t>‹#›</a:t>
            </a:fld>
            <a:endParaRPr lang="pl-PL"/>
          </a:p>
        </p:txBody>
      </p:sp>
    </p:spTree>
    <p:extLst>
      <p:ext uri="{BB962C8B-B14F-4D97-AF65-F5344CB8AC3E}">
        <p14:creationId xmlns:p14="http://schemas.microsoft.com/office/powerpoint/2010/main" xmlns="" val="11061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B161684-D155-48C5-9783-DDC88B529707}" type="datetimeFigureOut">
              <a:rPr lang="pl-PL" smtClean="0"/>
              <a:pPr/>
              <a:t>17.10.2021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93933CF-5BBE-4218-A967-6D760D79F656}" type="slidenum">
              <a:rPr lang="pl-PL" smtClean="0"/>
              <a:pPr/>
              <a:t>‹#›</a:t>
            </a:fld>
            <a:endParaRPr lang="pl-PL"/>
          </a:p>
        </p:txBody>
      </p:sp>
    </p:spTree>
    <p:extLst>
      <p:ext uri="{BB962C8B-B14F-4D97-AF65-F5344CB8AC3E}">
        <p14:creationId xmlns:p14="http://schemas.microsoft.com/office/powerpoint/2010/main" xmlns="" val="88847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B161684-D155-48C5-9783-DDC88B529707}" type="datetimeFigureOut">
              <a:rPr lang="pl-PL" smtClean="0"/>
              <a:pPr/>
              <a:t>17.10.2021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93933CF-5BBE-4218-A967-6D760D79F656}" type="slidenum">
              <a:rPr lang="pl-PL" smtClean="0"/>
              <a:pPr/>
              <a:t>‹#›</a:t>
            </a:fld>
            <a:endParaRPr lang="pl-PL"/>
          </a:p>
        </p:txBody>
      </p:sp>
    </p:spTree>
    <p:extLst>
      <p:ext uri="{BB962C8B-B14F-4D97-AF65-F5344CB8AC3E}">
        <p14:creationId xmlns:p14="http://schemas.microsoft.com/office/powerpoint/2010/main" xmlns="" val="108357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B161684-D155-48C5-9783-DDC88B529707}" type="datetimeFigureOut">
              <a:rPr lang="pl-PL" smtClean="0"/>
              <a:pPr/>
              <a:t>17.10.2021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93933CF-5BBE-4218-A967-6D760D79F656}" type="slidenum">
              <a:rPr lang="pl-PL" smtClean="0"/>
              <a:pPr/>
              <a:t>‹#›</a:t>
            </a:fld>
            <a:endParaRPr lang="pl-PL"/>
          </a:p>
        </p:txBody>
      </p:sp>
    </p:spTree>
    <p:extLst>
      <p:ext uri="{BB962C8B-B14F-4D97-AF65-F5344CB8AC3E}">
        <p14:creationId xmlns:p14="http://schemas.microsoft.com/office/powerpoint/2010/main" xmlns="" val="208434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B161684-D155-48C5-9783-DDC88B529707}" type="datetimeFigureOut">
              <a:rPr lang="pl-PL" smtClean="0"/>
              <a:pPr/>
              <a:t>17.10.2021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93933CF-5BBE-4218-A967-6D760D79F656}" type="slidenum">
              <a:rPr lang="pl-PL" smtClean="0"/>
              <a:pPr/>
              <a:t>‹#›</a:t>
            </a:fld>
            <a:endParaRPr lang="pl-PL"/>
          </a:p>
        </p:txBody>
      </p:sp>
    </p:spTree>
    <p:extLst>
      <p:ext uri="{BB962C8B-B14F-4D97-AF65-F5344CB8AC3E}">
        <p14:creationId xmlns:p14="http://schemas.microsoft.com/office/powerpoint/2010/main" xmlns="" val="254262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3B161684-D155-48C5-9783-DDC88B529707}" type="datetimeFigureOut">
              <a:rPr lang="pl-PL" smtClean="0"/>
              <a:pPr/>
              <a:t>17.10.2021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93933CF-5BBE-4218-A967-6D760D79F656}" type="slidenum">
              <a:rPr lang="pl-PL" smtClean="0"/>
              <a:pPr/>
              <a:t>‹#›</a:t>
            </a:fld>
            <a:endParaRPr lang="pl-PL"/>
          </a:p>
        </p:txBody>
      </p:sp>
    </p:spTree>
    <p:extLst>
      <p:ext uri="{BB962C8B-B14F-4D97-AF65-F5344CB8AC3E}">
        <p14:creationId xmlns:p14="http://schemas.microsoft.com/office/powerpoint/2010/main" xmlns="" val="273368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3B161684-D155-48C5-9783-DDC88B529707}" type="datetimeFigureOut">
              <a:rPr lang="pl-PL" smtClean="0"/>
              <a:pPr/>
              <a:t>17.10.2021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93933CF-5BBE-4218-A967-6D760D79F656}" type="slidenum">
              <a:rPr lang="pl-PL" smtClean="0"/>
              <a:pPr/>
              <a:t>‹#›</a:t>
            </a:fld>
            <a:endParaRPr lang="pl-PL"/>
          </a:p>
        </p:txBody>
      </p:sp>
    </p:spTree>
    <p:extLst>
      <p:ext uri="{BB962C8B-B14F-4D97-AF65-F5344CB8AC3E}">
        <p14:creationId xmlns:p14="http://schemas.microsoft.com/office/powerpoint/2010/main" xmlns="" val="357966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61684-D155-48C5-9783-DDC88B529707}" type="datetimeFigureOut">
              <a:rPr lang="pl-PL" smtClean="0"/>
              <a:pPr/>
              <a:t>17.10.2021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933CF-5BBE-4218-A967-6D760D79F656}" type="slidenum">
              <a:rPr lang="pl-PL" smtClean="0"/>
              <a:pPr/>
              <a:t>‹#›</a:t>
            </a:fld>
            <a:endParaRPr lang="pl-PL"/>
          </a:p>
        </p:txBody>
      </p:sp>
    </p:spTree>
    <p:extLst>
      <p:ext uri="{BB962C8B-B14F-4D97-AF65-F5344CB8AC3E}">
        <p14:creationId xmlns:p14="http://schemas.microsoft.com/office/powerpoint/2010/main" xmlns="" val="1077362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F:\Mateusz%20JPII\Johann%20Sebastian%20Bach%20-%20Air.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niniwa.p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5558314" y="5367514"/>
            <a:ext cx="5399876" cy="707886"/>
          </a:xfrm>
          <a:prstGeom prst="rect">
            <a:avLst/>
          </a:prstGeom>
        </p:spPr>
        <p:txBody>
          <a:bodyPr wrap="none">
            <a:spAutoFit/>
          </a:bodyPr>
          <a:lstStyle/>
          <a:p>
            <a:r>
              <a:rPr lang="pl-PL" sz="4000" b="1" dirty="0" smtClean="0">
                <a:solidFill>
                  <a:schemeClr val="accent2">
                    <a:lumMod val="50000"/>
                  </a:schemeClr>
                </a:solidFill>
                <a:effectLst/>
              </a:rPr>
              <a:t>„ BYĆ JAK JAN PAWEŁ II ”</a:t>
            </a:r>
            <a:endParaRPr lang="pl-PL" sz="4000" b="1" dirty="0">
              <a:solidFill>
                <a:schemeClr val="accent2">
                  <a:lumMod val="50000"/>
                </a:schemeClr>
              </a:solidFill>
            </a:endParaRPr>
          </a:p>
        </p:txBody>
      </p:sp>
      <p:pic>
        <p:nvPicPr>
          <p:cNvPr id="1026" name="Picture 2" descr="Zobacz obraz źródłow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0311" y="934064"/>
            <a:ext cx="6000750" cy="3810000"/>
          </a:xfrm>
          <a:prstGeom prst="rect">
            <a:avLst/>
          </a:prstGeom>
          <a:noFill/>
          <a:ln w="50800">
            <a:solidFill>
              <a:schemeClr val="accent2">
                <a:lumMod val="50000"/>
              </a:schemeClr>
            </a:solidFill>
          </a:ln>
          <a:extLst>
            <a:ext uri="{909E8E84-426E-40DD-AFC4-6F175D3DCCD1}">
              <a14:hiddenFill xmlns:a14="http://schemas.microsoft.com/office/drawing/2010/main" xmlns="">
                <a:solidFill>
                  <a:srgbClr val="FFFFFF"/>
                </a:solidFill>
              </a14:hiddenFill>
            </a:ext>
          </a:extLst>
        </p:spPr>
      </p:pic>
      <p:pic>
        <p:nvPicPr>
          <p:cNvPr id="5" name="Johann Sebastian Bach - Air.mp3">
            <a:hlinkClick r:id="" action="ppaction://media"/>
          </p:cNvPr>
          <p:cNvPicPr>
            <a:picLocks noRot="1" noChangeAspect="1"/>
          </p:cNvPicPr>
          <p:nvPr>
            <a:audioFile r:link="rId1"/>
          </p:nvPr>
        </p:nvPicPr>
        <p:blipFill>
          <a:blip r:embed="rId4"/>
          <a:stretch>
            <a:fillRect/>
          </a:stretch>
        </p:blipFill>
        <p:spPr>
          <a:xfrm>
            <a:off x="1247302" y="6257047"/>
            <a:ext cx="474495" cy="474495"/>
          </a:xfrm>
          <a:prstGeom prst="rect">
            <a:avLst/>
          </a:prstGeom>
        </p:spPr>
      </p:pic>
    </p:spTree>
    <p:extLst>
      <p:ext uri="{BB962C8B-B14F-4D97-AF65-F5344CB8AC3E}">
        <p14:creationId xmlns:p14="http://schemas.microsoft.com/office/powerpoint/2010/main" xmlns="" val="29292120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216693" y="3388802"/>
            <a:ext cx="6206482" cy="3046988"/>
          </a:xfrm>
          <a:prstGeom prst="rect">
            <a:avLst/>
          </a:prstGeom>
        </p:spPr>
        <p:txBody>
          <a:bodyPr wrap="square">
            <a:spAutoFit/>
          </a:bodyPr>
          <a:lstStyle/>
          <a:p>
            <a:r>
              <a:rPr lang="pl-PL" sz="3200" b="1" dirty="0" smtClean="0">
                <a:solidFill>
                  <a:schemeClr val="accent2">
                    <a:lumMod val="50000"/>
                  </a:schemeClr>
                </a:solidFill>
              </a:rPr>
              <a:t>Fundamentalne </a:t>
            </a:r>
            <a:r>
              <a:rPr lang="pl-PL" sz="3200" b="1" dirty="0">
                <a:solidFill>
                  <a:schemeClr val="accent2">
                    <a:lumMod val="50000"/>
                  </a:schemeClr>
                </a:solidFill>
              </a:rPr>
              <a:t>pytanie – jaką drogę obrać? Do słów papieża trudno coś dodać. Może tyle, że Bóg nawet </a:t>
            </a:r>
            <a:r>
              <a:rPr lang="pl-PL" sz="3200" b="1" dirty="0" smtClean="0">
                <a:solidFill>
                  <a:schemeClr val="accent2">
                    <a:lumMod val="50000"/>
                  </a:schemeClr>
                </a:solidFill>
              </a:rPr>
              <a:t> nasze kręte drogi </a:t>
            </a:r>
            <a:r>
              <a:rPr lang="pl-PL" sz="3200" b="1" dirty="0">
                <a:solidFill>
                  <a:schemeClr val="accent2">
                    <a:lumMod val="50000"/>
                  </a:schemeClr>
                </a:solidFill>
              </a:rPr>
              <a:t>potrafi złączyć w dobrą ścieżkę do świętości.</a:t>
            </a:r>
          </a:p>
        </p:txBody>
      </p:sp>
      <p:sp>
        <p:nvSpPr>
          <p:cNvPr id="3" name="pole tekstowe 2"/>
          <p:cNvSpPr txBox="1"/>
          <p:nvPr/>
        </p:nvSpPr>
        <p:spPr>
          <a:xfrm>
            <a:off x="586856" y="336519"/>
            <a:ext cx="10836319" cy="2523768"/>
          </a:xfrm>
          <a:prstGeom prst="rect">
            <a:avLst/>
          </a:prstGeom>
          <a:noFill/>
          <a:ln w="111125" cmpd="tri">
            <a:solidFill>
              <a:schemeClr val="accent2">
                <a:lumMod val="50000"/>
              </a:schemeClr>
            </a:solidFill>
          </a:ln>
        </p:spPr>
        <p:txBody>
          <a:bodyPr wrap="square" rtlCol="0">
            <a:spAutoFit/>
          </a:bodyPr>
          <a:lstStyle/>
          <a:p>
            <a:r>
              <a:rPr lang="pl-PL" sz="2800" b="1" i="1" dirty="0">
                <a:solidFill>
                  <a:schemeClr val="accent2">
                    <a:lumMod val="50000"/>
                  </a:schemeClr>
                </a:solidFill>
              </a:rPr>
              <a:t>„Często stoicie na skrzyżowaniu dróg i nie wiecie, którą z nich wybrać, gdzie iść. Istnieje wiele błędnych dróg, wiele łatwych rozwiązań a także wiele niejasności. W takich chwilach nie zapominajcie, że tylko Chrystus, tylko Jego Ewangelia, Jego przykład, Jego przykazania są drogą pewną, wiodącą do trwałego i pełnego </a:t>
            </a:r>
            <a:r>
              <a:rPr lang="pl-PL" sz="2800" b="1" i="1" dirty="0" smtClean="0">
                <a:solidFill>
                  <a:schemeClr val="accent2">
                    <a:lumMod val="50000"/>
                  </a:schemeClr>
                </a:solidFill>
              </a:rPr>
              <a:t>szczęścia.”</a:t>
            </a:r>
            <a:endParaRPr lang="pl-PL" sz="2800" b="1" dirty="0"/>
          </a:p>
          <a:p>
            <a:pPr algn="r"/>
            <a:r>
              <a:rPr lang="pl-PL" sz="1600" b="1" dirty="0">
                <a:solidFill>
                  <a:schemeClr val="accent2">
                    <a:lumMod val="50000"/>
                  </a:schemeClr>
                </a:solidFill>
              </a:rPr>
              <a:t>Santiago de Compostela, 1989 r.</a:t>
            </a:r>
          </a:p>
        </p:txBody>
      </p:sp>
      <p:pic>
        <p:nvPicPr>
          <p:cNvPr id="10244" name="Picture 4" descr="Inicjatywa Modlitwy Wstawienniczej: Moje drogowskaz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856" y="3714684"/>
            <a:ext cx="4126140" cy="2176540"/>
          </a:xfrm>
          <a:prstGeom prst="rect">
            <a:avLst/>
          </a:prstGeom>
          <a:noFill/>
          <a:ln w="57150">
            <a:solidFill>
              <a:schemeClr val="accent2">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173477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301551" y="3493872"/>
            <a:ext cx="3998795" cy="3046988"/>
          </a:xfrm>
          <a:prstGeom prst="rect">
            <a:avLst/>
          </a:prstGeom>
        </p:spPr>
        <p:txBody>
          <a:bodyPr wrap="square">
            <a:spAutoFit/>
          </a:bodyPr>
          <a:lstStyle/>
          <a:p>
            <a:r>
              <a:rPr lang="pl-PL" sz="3200" b="1" dirty="0" smtClean="0">
                <a:solidFill>
                  <a:schemeClr val="accent2">
                    <a:lumMod val="50000"/>
                  </a:schemeClr>
                </a:solidFill>
              </a:rPr>
              <a:t>Te słowa weźmy do </a:t>
            </a:r>
            <a:r>
              <a:rPr lang="pl-PL" sz="3200" b="1" dirty="0">
                <a:solidFill>
                  <a:schemeClr val="accent2">
                    <a:lumMod val="50000"/>
                  </a:schemeClr>
                </a:solidFill>
              </a:rPr>
              <a:t>serca jako </a:t>
            </a:r>
            <a:r>
              <a:rPr lang="pl-PL" sz="3200" b="1" dirty="0" smtClean="0">
                <a:solidFill>
                  <a:schemeClr val="accent2">
                    <a:lumMod val="50000"/>
                  </a:schemeClr>
                </a:solidFill>
              </a:rPr>
              <a:t>naszą misję </a:t>
            </a:r>
            <a:r>
              <a:rPr lang="pl-PL" sz="3200" b="1" dirty="0">
                <a:solidFill>
                  <a:schemeClr val="accent2">
                    <a:lumMod val="50000"/>
                  </a:schemeClr>
                </a:solidFill>
              </a:rPr>
              <a:t>do realizowania w codzienności</a:t>
            </a:r>
            <a:r>
              <a:rPr lang="pl-PL" sz="3200" b="1" dirty="0" smtClean="0">
                <a:solidFill>
                  <a:schemeClr val="accent2">
                    <a:lumMod val="50000"/>
                  </a:schemeClr>
                </a:solidFill>
              </a:rPr>
              <a:t>. Chciejmy ją </a:t>
            </a:r>
            <a:r>
              <a:rPr lang="pl-PL" sz="3200" b="1" dirty="0">
                <a:solidFill>
                  <a:schemeClr val="accent2">
                    <a:lumMod val="50000"/>
                  </a:schemeClr>
                </a:solidFill>
              </a:rPr>
              <a:t>realizować każdego dnia.</a:t>
            </a:r>
          </a:p>
        </p:txBody>
      </p:sp>
      <p:sp>
        <p:nvSpPr>
          <p:cNvPr id="3" name="Prostokąt 2"/>
          <p:cNvSpPr/>
          <p:nvPr/>
        </p:nvSpPr>
        <p:spPr>
          <a:xfrm>
            <a:off x="345743" y="326071"/>
            <a:ext cx="6464489" cy="5940088"/>
          </a:xfrm>
          <a:prstGeom prst="rect">
            <a:avLst/>
          </a:prstGeom>
          <a:ln w="111125" cmpd="tri">
            <a:solidFill>
              <a:schemeClr val="accent2">
                <a:lumMod val="50000"/>
              </a:schemeClr>
            </a:solidFill>
          </a:ln>
        </p:spPr>
        <p:txBody>
          <a:bodyPr wrap="square">
            <a:spAutoFit/>
          </a:bodyPr>
          <a:lstStyle/>
          <a:p>
            <a:r>
              <a:rPr lang="pl-PL" sz="2800" b="1" i="1" dirty="0">
                <a:solidFill>
                  <a:schemeClr val="accent2">
                    <a:lumMod val="50000"/>
                  </a:schemeClr>
                </a:solidFill>
              </a:rPr>
              <a:t>Wyrusz w drogę. Nie zadowalaj się dyskutowaniem; nie czekaj, aby zrobić coś dobrego, na okazje, które może nigdy się nie pojawią. Już nadszedł czas działania! (…). Wy, młodzi, jesteście powołani do głoszenia orędzia Ewangelii świadectwem życia. Kościół potrzebuje waszej energii, waszego entuzjazmu, waszych młodzieńczych ideałów, aby Ewangelia mogła przenikać w tkankę społeczeństwa (…). Nie ma czasu, aby wstydzić się Ewangelii. Jest to raczej czas głoszenia jej na dachach</a:t>
            </a:r>
            <a:r>
              <a:rPr lang="pl-PL" sz="2800" b="1" i="1" dirty="0" smtClean="0">
                <a:solidFill>
                  <a:schemeClr val="accent2">
                    <a:lumMod val="50000"/>
                  </a:schemeClr>
                </a:solidFill>
              </a:rPr>
              <a:t>…</a:t>
            </a:r>
          </a:p>
          <a:p>
            <a:pPr algn="r"/>
            <a:r>
              <a:rPr lang="pl-PL" sz="1600" b="1" i="1" dirty="0" smtClean="0">
                <a:solidFill>
                  <a:schemeClr val="accent2">
                    <a:lumMod val="50000"/>
                  </a:schemeClr>
                </a:solidFill>
              </a:rPr>
              <a:t>Przemówienie </a:t>
            </a:r>
            <a:r>
              <a:rPr lang="pl-PL" sz="1600" b="1" i="1" dirty="0">
                <a:solidFill>
                  <a:schemeClr val="accent2">
                    <a:lumMod val="50000"/>
                  </a:schemeClr>
                </a:solidFill>
              </a:rPr>
              <a:t>do młodzieży, Berno, 2004 r</a:t>
            </a:r>
            <a:r>
              <a:rPr lang="pl-PL" sz="1600" b="1" i="1" dirty="0" smtClean="0">
                <a:solidFill>
                  <a:schemeClr val="accent2">
                    <a:lumMod val="50000"/>
                  </a:schemeClr>
                </a:solidFill>
              </a:rPr>
              <a:t>.</a:t>
            </a:r>
            <a:endParaRPr lang="pl-PL" sz="1600" b="1" dirty="0">
              <a:solidFill>
                <a:schemeClr val="accent2">
                  <a:lumMod val="50000"/>
                </a:schemeClr>
              </a:solidFill>
            </a:endParaRPr>
          </a:p>
        </p:txBody>
      </p:sp>
      <p:pic>
        <p:nvPicPr>
          <p:cNvPr id="11266" name="Picture 2" descr="Ewangelia: Najlepsza przynależność"/>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27232" y="502557"/>
            <a:ext cx="3999933" cy="2559957"/>
          </a:xfrm>
          <a:prstGeom prst="rect">
            <a:avLst/>
          </a:prstGeom>
          <a:noFill/>
          <a:ln w="38100">
            <a:solidFill>
              <a:srgbClr val="99330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555977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689600" y="4192530"/>
            <a:ext cx="6088632" cy="1569660"/>
          </a:xfrm>
          <a:prstGeom prst="rect">
            <a:avLst/>
          </a:prstGeom>
        </p:spPr>
        <p:txBody>
          <a:bodyPr wrap="square">
            <a:spAutoFit/>
          </a:bodyPr>
          <a:lstStyle/>
          <a:p>
            <a:r>
              <a:rPr lang="pl-PL" sz="3200" b="1" dirty="0" smtClean="0">
                <a:solidFill>
                  <a:schemeClr val="accent2">
                    <a:lumMod val="50000"/>
                  </a:schemeClr>
                </a:solidFill>
              </a:rPr>
              <a:t>Chyba </a:t>
            </a:r>
            <a:r>
              <a:rPr lang="pl-PL" sz="3200" b="1" dirty="0">
                <a:solidFill>
                  <a:schemeClr val="accent2">
                    <a:lumMod val="50000"/>
                  </a:schemeClr>
                </a:solidFill>
              </a:rPr>
              <a:t>najbardziej znany cytat papieża do młodych. Aktualne dziś, jak nigdy wcześniej. </a:t>
            </a:r>
          </a:p>
        </p:txBody>
      </p:sp>
      <p:sp>
        <p:nvSpPr>
          <p:cNvPr id="3" name="pole tekstowe 2"/>
          <p:cNvSpPr txBox="1"/>
          <p:nvPr/>
        </p:nvSpPr>
        <p:spPr>
          <a:xfrm>
            <a:off x="914400" y="436728"/>
            <a:ext cx="4503761" cy="1661993"/>
          </a:xfrm>
          <a:prstGeom prst="rect">
            <a:avLst/>
          </a:prstGeom>
          <a:noFill/>
          <a:ln w="111125" cmpd="tri">
            <a:solidFill>
              <a:schemeClr val="accent2">
                <a:lumMod val="50000"/>
              </a:schemeClr>
            </a:solidFill>
          </a:ln>
        </p:spPr>
        <p:txBody>
          <a:bodyPr wrap="square" rtlCol="0">
            <a:spAutoFit/>
          </a:bodyPr>
          <a:lstStyle/>
          <a:p>
            <a:r>
              <a:rPr lang="pl-PL" sz="2800" b="1" i="1" dirty="0" smtClean="0">
                <a:solidFill>
                  <a:schemeClr val="accent2">
                    <a:lumMod val="50000"/>
                  </a:schemeClr>
                </a:solidFill>
              </a:rPr>
              <a:t>„Musicie </a:t>
            </a:r>
            <a:r>
              <a:rPr lang="pl-PL" sz="2800" b="1" i="1" dirty="0">
                <a:solidFill>
                  <a:schemeClr val="accent2">
                    <a:lumMod val="50000"/>
                  </a:schemeClr>
                </a:solidFill>
              </a:rPr>
              <a:t>od siebie wymagać, nawet gdyby inni od was nie wymagali</a:t>
            </a:r>
            <a:r>
              <a:rPr lang="pl-PL" sz="2800" b="1" i="1" dirty="0" smtClean="0">
                <a:solidFill>
                  <a:schemeClr val="accent2">
                    <a:lumMod val="50000"/>
                  </a:schemeClr>
                </a:solidFill>
              </a:rPr>
              <a:t>.”</a:t>
            </a:r>
            <a:endParaRPr lang="pl-PL" sz="2800" b="1" i="1" dirty="0">
              <a:solidFill>
                <a:schemeClr val="accent2">
                  <a:lumMod val="50000"/>
                </a:schemeClr>
              </a:solidFill>
            </a:endParaRPr>
          </a:p>
          <a:p>
            <a:pPr algn="r"/>
            <a:r>
              <a:rPr lang="pl-PL" sz="1600" b="1" dirty="0">
                <a:solidFill>
                  <a:schemeClr val="accent2">
                    <a:lumMod val="50000"/>
                  </a:schemeClr>
                </a:solidFill>
              </a:rPr>
              <a:t>Spotkanie z młodzieżą, Jasna Góra, 1983 r.</a:t>
            </a:r>
          </a:p>
        </p:txBody>
      </p:sp>
      <p:pic>
        <p:nvPicPr>
          <p:cNvPr id="12290" name="Picture 2" descr="Jan Paweł II – Wikipedia, wolna encykloped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43314" y="2668401"/>
            <a:ext cx="2540181" cy="3628831"/>
          </a:xfrm>
          <a:prstGeom prst="rect">
            <a:avLst/>
          </a:prstGeom>
          <a:noFill/>
          <a:ln w="50800">
            <a:solidFill>
              <a:schemeClr val="accent2">
                <a:lumMod val="50000"/>
              </a:schemeClr>
            </a:solidFill>
          </a:ln>
          <a:extLst>
            <a:ext uri="{909E8E84-426E-40DD-AFC4-6F175D3DCCD1}">
              <a14:hiddenFill xmlns:a14="http://schemas.microsoft.com/office/drawing/2010/main" xmlns="">
                <a:solidFill>
                  <a:srgbClr val="FFFFFF"/>
                </a:solidFill>
              </a14:hiddenFill>
            </a:ext>
          </a:extLst>
        </p:spPr>
      </p:pic>
      <p:pic>
        <p:nvPicPr>
          <p:cNvPr id="12292" name="Picture 4" descr="Rocznica śmierci Jana Pawła I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73744" y="829750"/>
            <a:ext cx="4920343" cy="2767693"/>
          </a:xfrm>
          <a:prstGeom prst="rect">
            <a:avLst/>
          </a:prstGeom>
          <a:noFill/>
          <a:ln w="60325">
            <a:solidFill>
              <a:schemeClr val="accent2">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786984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696684" y="443582"/>
            <a:ext cx="11190515" cy="6124754"/>
          </a:xfrm>
          <a:prstGeom prst="rect">
            <a:avLst/>
          </a:prstGeom>
        </p:spPr>
        <p:txBody>
          <a:bodyPr wrap="square">
            <a:spAutoFit/>
          </a:bodyPr>
          <a:lstStyle/>
          <a:p>
            <a:r>
              <a:rPr lang="pl-PL" sz="2400" b="1" dirty="0">
                <a:solidFill>
                  <a:schemeClr val="accent2">
                    <a:lumMod val="50000"/>
                  </a:schemeClr>
                </a:solidFill>
              </a:rPr>
              <a:t> </a:t>
            </a:r>
            <a:r>
              <a:rPr lang="pl-PL" sz="2800" b="1" dirty="0" smtClean="0">
                <a:solidFill>
                  <a:schemeClr val="accent2">
                    <a:lumMod val="50000"/>
                  </a:schemeClr>
                </a:solidFill>
              </a:rPr>
              <a:t>To tylko kilka wskazówek które nam zostawił Jan Paweł II . On znał nasze troski, kłopoty, nasze problemy. Choć urodził się 100 lat temu, doskonale przewidział wszystko, to z czym  my się dziś borykamy. Sięgnijmy zatem po jego rady. Papież </a:t>
            </a:r>
            <a:r>
              <a:rPr lang="pl-PL" sz="2800" b="1" dirty="0">
                <a:solidFill>
                  <a:schemeClr val="accent2">
                    <a:lumMod val="50000"/>
                  </a:schemeClr>
                </a:solidFill>
              </a:rPr>
              <a:t>zostawił uniwersalny i ponadczasowy duchowy testament:</a:t>
            </a:r>
          </a:p>
          <a:p>
            <a:pPr marL="457200" indent="-457200">
              <a:buFont typeface="Arial" pitchFamily="34" charset="0"/>
              <a:buChar char="•"/>
            </a:pPr>
            <a:r>
              <a:rPr lang="pl-PL" sz="2800" b="1" dirty="0">
                <a:solidFill>
                  <a:schemeClr val="accent2">
                    <a:lumMod val="50000"/>
                  </a:schemeClr>
                </a:solidFill>
              </a:rPr>
              <a:t>dla rodziców, jak wychowywać </a:t>
            </a:r>
            <a:r>
              <a:rPr lang="pl-PL" sz="2800" b="1" dirty="0" smtClean="0">
                <a:solidFill>
                  <a:schemeClr val="accent2">
                    <a:lumMod val="50000"/>
                  </a:schemeClr>
                </a:solidFill>
              </a:rPr>
              <a:t>dzieci;</a:t>
            </a:r>
          </a:p>
          <a:p>
            <a:pPr marL="457200" indent="-457200">
              <a:buFont typeface="Arial" pitchFamily="34" charset="0"/>
              <a:buChar char="•"/>
            </a:pPr>
            <a:r>
              <a:rPr lang="pl-PL" sz="2800" b="1" dirty="0" smtClean="0">
                <a:solidFill>
                  <a:schemeClr val="accent2">
                    <a:lumMod val="50000"/>
                  </a:schemeClr>
                </a:solidFill>
              </a:rPr>
              <a:t>dla </a:t>
            </a:r>
            <a:r>
              <a:rPr lang="pl-PL" sz="2800" b="1" dirty="0">
                <a:solidFill>
                  <a:schemeClr val="accent2">
                    <a:lumMod val="50000"/>
                  </a:schemeClr>
                </a:solidFill>
              </a:rPr>
              <a:t>młodzieży, jak pięknie wzrastać, szukać swojego </a:t>
            </a:r>
            <a:r>
              <a:rPr lang="pl-PL" sz="2800" b="1" dirty="0" smtClean="0">
                <a:solidFill>
                  <a:schemeClr val="accent2">
                    <a:lumMod val="50000"/>
                  </a:schemeClr>
                </a:solidFill>
              </a:rPr>
              <a:t>powołania;</a:t>
            </a:r>
          </a:p>
          <a:p>
            <a:pPr marL="457200" indent="-457200">
              <a:buFont typeface="Arial" pitchFamily="34" charset="0"/>
              <a:buChar char="•"/>
            </a:pPr>
            <a:r>
              <a:rPr lang="pl-PL" sz="2800" b="1" dirty="0" smtClean="0">
                <a:solidFill>
                  <a:schemeClr val="accent2">
                    <a:lumMod val="50000"/>
                  </a:schemeClr>
                </a:solidFill>
              </a:rPr>
              <a:t>dla </a:t>
            </a:r>
            <a:r>
              <a:rPr lang="pl-PL" sz="2800" b="1" dirty="0">
                <a:solidFill>
                  <a:schemeClr val="accent2">
                    <a:lumMod val="50000"/>
                  </a:schemeClr>
                </a:solidFill>
              </a:rPr>
              <a:t>rządzących, jak kierować </a:t>
            </a:r>
            <a:r>
              <a:rPr lang="pl-PL" sz="2800" b="1" dirty="0" smtClean="0">
                <a:solidFill>
                  <a:schemeClr val="accent2">
                    <a:lumMod val="50000"/>
                  </a:schemeClr>
                </a:solidFill>
              </a:rPr>
              <a:t>krajem;</a:t>
            </a:r>
          </a:p>
          <a:p>
            <a:pPr marL="457200" indent="-457200">
              <a:buFont typeface="Arial" pitchFamily="34" charset="0"/>
              <a:buChar char="•"/>
            </a:pPr>
            <a:r>
              <a:rPr lang="pl-PL" sz="2800" b="1" dirty="0" smtClean="0">
                <a:solidFill>
                  <a:schemeClr val="accent2">
                    <a:lumMod val="50000"/>
                  </a:schemeClr>
                </a:solidFill>
              </a:rPr>
              <a:t>dla </a:t>
            </a:r>
            <a:r>
              <a:rPr lang="pl-PL" sz="2800" b="1" dirty="0">
                <a:solidFill>
                  <a:schemeClr val="accent2">
                    <a:lumMod val="50000"/>
                  </a:schemeClr>
                </a:solidFill>
              </a:rPr>
              <a:t>kapłanów, jak być dobrym </a:t>
            </a:r>
            <a:r>
              <a:rPr lang="pl-PL" sz="2800" b="1" dirty="0" smtClean="0">
                <a:solidFill>
                  <a:schemeClr val="accent2">
                    <a:lumMod val="50000"/>
                  </a:schemeClr>
                </a:solidFill>
              </a:rPr>
              <a:t>pasterzem;</a:t>
            </a:r>
          </a:p>
          <a:p>
            <a:pPr marL="457200" indent="-457200">
              <a:buFont typeface="Arial" pitchFamily="34" charset="0"/>
              <a:buChar char="•"/>
            </a:pPr>
            <a:r>
              <a:rPr lang="pl-PL" sz="2800" b="1" dirty="0" smtClean="0">
                <a:solidFill>
                  <a:schemeClr val="accent2">
                    <a:lumMod val="50000"/>
                  </a:schemeClr>
                </a:solidFill>
              </a:rPr>
              <a:t>dla </a:t>
            </a:r>
            <a:r>
              <a:rPr lang="pl-PL" sz="2800" b="1" dirty="0">
                <a:solidFill>
                  <a:schemeClr val="accent2">
                    <a:lumMod val="50000"/>
                  </a:schemeClr>
                </a:solidFill>
              </a:rPr>
              <a:t>wszystkich wierzących, jak się modlić, jak być człowiekiem miłosiernym i jak dostąpić miłosierdzia</a:t>
            </a:r>
            <a:r>
              <a:rPr lang="pl-PL" sz="2800" b="1" dirty="0" smtClean="0">
                <a:solidFill>
                  <a:schemeClr val="accent2">
                    <a:lumMod val="50000"/>
                  </a:schemeClr>
                </a:solidFill>
              </a:rPr>
              <a:t>.</a:t>
            </a:r>
          </a:p>
          <a:p>
            <a:r>
              <a:rPr lang="pl-PL" sz="2800" b="1" dirty="0" smtClean="0">
                <a:solidFill>
                  <a:schemeClr val="accent2">
                    <a:lumMod val="50000"/>
                  </a:schemeClr>
                </a:solidFill>
              </a:rPr>
              <a:t>Powróćmy do jego rad i zastosujmy je w życiu.</a:t>
            </a:r>
            <a:r>
              <a:rPr lang="pl-PL" sz="2800" b="1" dirty="0">
                <a:solidFill>
                  <a:schemeClr val="accent2">
                    <a:lumMod val="50000"/>
                  </a:schemeClr>
                </a:solidFill>
              </a:rPr>
              <a:t> Jeśli się to uda, nasze życie stanie się zapewne prostsze, bardziej poukładane, spokojniejsze i </a:t>
            </a:r>
            <a:r>
              <a:rPr lang="pl-PL" sz="2800" b="1" dirty="0" smtClean="0">
                <a:solidFill>
                  <a:schemeClr val="accent2">
                    <a:lumMod val="50000"/>
                  </a:schemeClr>
                </a:solidFill>
              </a:rPr>
              <a:t>  piękniejsze</a:t>
            </a:r>
            <a:r>
              <a:rPr lang="pl-PL" sz="2800" b="1" dirty="0">
                <a:solidFill>
                  <a:schemeClr val="accent2">
                    <a:lumMod val="50000"/>
                  </a:schemeClr>
                </a:solidFill>
              </a:rPr>
              <a:t>.</a:t>
            </a:r>
            <a:r>
              <a:rPr lang="pl-PL" sz="2800" b="1" dirty="0" smtClean="0">
                <a:solidFill>
                  <a:schemeClr val="accent2">
                    <a:lumMod val="50000"/>
                  </a:schemeClr>
                </a:solidFill>
              </a:rPr>
              <a:t> </a:t>
            </a:r>
            <a:endParaRPr lang="pl-PL" sz="2800" b="1" dirty="0">
              <a:solidFill>
                <a:schemeClr val="accent2">
                  <a:lumMod val="50000"/>
                </a:schemeClr>
              </a:solidFill>
            </a:endParaRPr>
          </a:p>
        </p:txBody>
      </p:sp>
    </p:spTree>
    <p:extLst>
      <p:ext uri="{BB962C8B-B14F-4D97-AF65-F5344CB8AC3E}">
        <p14:creationId xmlns:p14="http://schemas.microsoft.com/office/powerpoint/2010/main" xmlns="" val="27798874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723330" y="709682"/>
            <a:ext cx="7912669" cy="3508653"/>
          </a:xfrm>
          <a:prstGeom prst="rect">
            <a:avLst/>
          </a:prstGeom>
          <a:noFill/>
        </p:spPr>
        <p:txBody>
          <a:bodyPr wrap="square" rtlCol="0">
            <a:spAutoFit/>
          </a:bodyPr>
          <a:lstStyle/>
          <a:p>
            <a:r>
              <a:rPr lang="pl-PL" dirty="0" smtClean="0"/>
              <a:t> </a:t>
            </a:r>
            <a:r>
              <a:rPr lang="pl-PL" sz="2400" b="1" dirty="0" smtClean="0">
                <a:solidFill>
                  <a:schemeClr val="accent2">
                    <a:lumMod val="50000"/>
                  </a:schemeClr>
                </a:solidFill>
              </a:rPr>
              <a:t>Źródła :</a:t>
            </a:r>
            <a:endParaRPr lang="pl-PL" sz="2400" b="1" dirty="0" smtClean="0">
              <a:solidFill>
                <a:schemeClr val="accent2">
                  <a:lumMod val="50000"/>
                </a:schemeClr>
              </a:solidFill>
              <a:hlinkClick r:id="rId2"/>
            </a:endParaRPr>
          </a:p>
          <a:p>
            <a:pPr marL="285750" indent="-285750">
              <a:buFont typeface="Arial" pitchFamily="34" charset="0"/>
              <a:buChar char="•"/>
            </a:pPr>
            <a:r>
              <a:rPr lang="pl-PL" dirty="0" smtClean="0"/>
              <a:t>www.niniwa.pl</a:t>
            </a:r>
            <a:endParaRPr lang="pl-PL" dirty="0"/>
          </a:p>
          <a:p>
            <a:pPr marL="285750" indent="-285750">
              <a:buFont typeface="Arial" pitchFamily="34" charset="0"/>
              <a:buChar char="•"/>
            </a:pPr>
            <a:r>
              <a:rPr lang="pl-PL" dirty="0" smtClean="0"/>
              <a:t>www.otwartezasoby.pl</a:t>
            </a:r>
            <a:endParaRPr lang="pl-PL" dirty="0"/>
          </a:p>
          <a:p>
            <a:pPr marL="285750" indent="-285750">
              <a:buFont typeface="Arial" pitchFamily="34" charset="0"/>
              <a:buChar char="•"/>
            </a:pPr>
            <a:r>
              <a:rPr lang="pl-PL" dirty="0" smtClean="0"/>
              <a:t>„ 100 wskazań dl Polaków na 100-lecie urodzin „ – album pod redakcja Agaty Chodzińskiej</a:t>
            </a:r>
          </a:p>
          <a:p>
            <a:pPr marL="285750" indent="-285750">
              <a:buFont typeface="Arial" pitchFamily="34" charset="0"/>
              <a:buChar char="•"/>
            </a:pPr>
            <a:r>
              <a:rPr lang="pl-PL" dirty="0" smtClean="0"/>
              <a:t>www.centrumjp2.pl</a:t>
            </a:r>
          </a:p>
          <a:p>
            <a:pPr marL="285750" indent="-285750">
              <a:buFont typeface="Arial" pitchFamily="34" charset="0"/>
              <a:buChar char="•"/>
            </a:pPr>
            <a:r>
              <a:rPr lang="pl-PL" dirty="0" smtClean="0"/>
              <a:t>www.deon.pl</a:t>
            </a:r>
          </a:p>
          <a:p>
            <a:pPr marL="285750" indent="-285750">
              <a:buFont typeface="Arial" pitchFamily="34" charset="0"/>
              <a:buChar char="•"/>
            </a:pPr>
            <a:r>
              <a:rPr lang="pl-PL" dirty="0" smtClean="0"/>
              <a:t>www.czestochowska.pl</a:t>
            </a:r>
          </a:p>
          <a:p>
            <a:pPr marL="285750" indent="-285750">
              <a:buFont typeface="Arial" pitchFamily="34" charset="0"/>
              <a:buChar char="•"/>
            </a:pPr>
            <a:r>
              <a:rPr lang="pl-PL" dirty="0" smtClean="0"/>
              <a:t>www.ekai.pl</a:t>
            </a:r>
          </a:p>
          <a:p>
            <a:pPr marL="285750" indent="-285750">
              <a:buFont typeface="Arial" pitchFamily="34" charset="0"/>
              <a:buChar char="•"/>
            </a:pPr>
            <a:r>
              <a:rPr lang="pl-PL" dirty="0" smtClean="0"/>
              <a:t>www.rafael.pl</a:t>
            </a:r>
          </a:p>
          <a:p>
            <a:pPr marL="285750" indent="-285750">
              <a:buFont typeface="Arial" pitchFamily="34" charset="0"/>
              <a:buChar char="•"/>
            </a:pPr>
            <a:endParaRPr lang="pl-PL" dirty="0" smtClean="0"/>
          </a:p>
          <a:p>
            <a:endParaRPr lang="pl-PL" dirty="0"/>
          </a:p>
        </p:txBody>
      </p:sp>
    </p:spTree>
    <p:extLst>
      <p:ext uri="{BB962C8B-B14F-4D97-AF65-F5344CB8AC3E}">
        <p14:creationId xmlns:p14="http://schemas.microsoft.com/office/powerpoint/2010/main" xmlns="" val="306550210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91884" y="3887711"/>
            <a:ext cx="10174515" cy="2616101"/>
          </a:xfrm>
          <a:prstGeom prst="rect">
            <a:avLst/>
          </a:prstGeom>
          <a:noFill/>
        </p:spPr>
        <p:txBody>
          <a:bodyPr wrap="square" rtlCol="0">
            <a:spAutoFit/>
          </a:bodyPr>
          <a:lstStyle/>
          <a:p>
            <a:r>
              <a:rPr lang="pl-PL" sz="3600" b="1" dirty="0" smtClean="0">
                <a:solidFill>
                  <a:schemeClr val="accent2">
                    <a:lumMod val="50000"/>
                  </a:schemeClr>
                </a:solidFill>
              </a:rPr>
              <a:t>Wykonał :</a:t>
            </a:r>
          </a:p>
          <a:p>
            <a:r>
              <a:rPr lang="pl-PL" sz="3200" b="1" dirty="0" smtClean="0">
                <a:solidFill>
                  <a:schemeClr val="accent2">
                    <a:lumMod val="50000"/>
                  </a:schemeClr>
                </a:solidFill>
              </a:rPr>
              <a:t>Mateusz Krupiński</a:t>
            </a:r>
          </a:p>
          <a:p>
            <a:r>
              <a:rPr lang="pl-PL" sz="3200" b="1" dirty="0" smtClean="0">
                <a:solidFill>
                  <a:schemeClr val="accent2">
                    <a:lumMod val="50000"/>
                  </a:schemeClr>
                </a:solidFill>
              </a:rPr>
              <a:t>Kl. VIII</a:t>
            </a:r>
          </a:p>
          <a:p>
            <a:r>
              <a:rPr lang="pl-PL" sz="3200" b="1" dirty="0" smtClean="0">
                <a:solidFill>
                  <a:schemeClr val="accent2">
                    <a:lumMod val="50000"/>
                  </a:schemeClr>
                </a:solidFill>
              </a:rPr>
              <a:t>Szkoła Podstawowa im. Jana Pawła II w Jabłonce</a:t>
            </a:r>
          </a:p>
          <a:p>
            <a:r>
              <a:rPr lang="pl-PL" sz="3200" b="1" dirty="0" smtClean="0">
                <a:solidFill>
                  <a:schemeClr val="accent2">
                    <a:lumMod val="50000"/>
                  </a:schemeClr>
                </a:solidFill>
              </a:rPr>
              <a:t>Opiekun: Jolanta Dąbrowiecka</a:t>
            </a:r>
            <a:endParaRPr lang="pl-PL" sz="3200" b="1" dirty="0">
              <a:solidFill>
                <a:schemeClr val="accent2">
                  <a:lumMod val="50000"/>
                </a:schemeClr>
              </a:solidFill>
            </a:endParaRPr>
          </a:p>
        </p:txBody>
      </p:sp>
    </p:spTree>
    <p:extLst>
      <p:ext uri="{BB962C8B-B14F-4D97-AF65-F5344CB8AC3E}">
        <p14:creationId xmlns:p14="http://schemas.microsoft.com/office/powerpoint/2010/main" xmlns="" val="18862630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86813" y="393290"/>
            <a:ext cx="7315200" cy="2246769"/>
          </a:xfrm>
          <a:prstGeom prst="rect">
            <a:avLst/>
          </a:prstGeom>
          <a:noFill/>
        </p:spPr>
        <p:txBody>
          <a:bodyPr wrap="square" rtlCol="0">
            <a:spAutoFit/>
          </a:bodyPr>
          <a:lstStyle/>
          <a:p>
            <a:r>
              <a:rPr lang="pl-PL" sz="2800" b="1" dirty="0" smtClean="0">
                <a:solidFill>
                  <a:srgbClr val="0070C0"/>
                </a:solidFill>
              </a:rPr>
              <a:t>	</a:t>
            </a:r>
            <a:r>
              <a:rPr lang="pl-PL" sz="2800" b="1" dirty="0" smtClean="0">
                <a:solidFill>
                  <a:schemeClr val="accent2">
                    <a:lumMod val="50000"/>
                  </a:schemeClr>
                </a:solidFill>
              </a:rPr>
              <a:t>Wszyscy doskonale znamy Jana Pawła II, dorośli, młodzież dzieci. Nawet pytając za granicą o Polskę, pierwsze skojarzenia dla większości to - JPII</a:t>
            </a:r>
          </a:p>
          <a:p>
            <a:r>
              <a:rPr lang="pl-PL" sz="2800" b="1" dirty="0" smtClean="0">
                <a:solidFill>
                  <a:schemeClr val="accent2">
                    <a:lumMod val="50000"/>
                  </a:schemeClr>
                </a:solidFill>
              </a:rPr>
              <a:t>	</a:t>
            </a:r>
            <a:endParaRPr lang="pl-PL" sz="2800" b="1" dirty="0">
              <a:solidFill>
                <a:schemeClr val="accent2">
                  <a:lumMod val="50000"/>
                </a:schemeClr>
              </a:solidFill>
            </a:endParaRPr>
          </a:p>
        </p:txBody>
      </p:sp>
      <p:sp>
        <p:nvSpPr>
          <p:cNvPr id="3" name="Prostokąt 2"/>
          <p:cNvSpPr/>
          <p:nvPr/>
        </p:nvSpPr>
        <p:spPr>
          <a:xfrm>
            <a:off x="5213445" y="5071761"/>
            <a:ext cx="6890065" cy="1384995"/>
          </a:xfrm>
          <a:prstGeom prst="rect">
            <a:avLst/>
          </a:prstGeom>
        </p:spPr>
        <p:txBody>
          <a:bodyPr wrap="square">
            <a:spAutoFit/>
          </a:bodyPr>
          <a:lstStyle/>
          <a:p>
            <a:pPr lvl="0"/>
            <a:r>
              <a:rPr lang="pl-PL" sz="2800" b="1" dirty="0" smtClean="0">
                <a:solidFill>
                  <a:srgbClr val="0070C0"/>
                </a:solidFill>
              </a:rPr>
              <a:t>	</a:t>
            </a:r>
            <a:r>
              <a:rPr lang="pl-PL" sz="2800" b="1" dirty="0" smtClean="0">
                <a:solidFill>
                  <a:schemeClr val="accent2">
                    <a:lumMod val="50000"/>
                  </a:schemeClr>
                </a:solidFill>
              </a:rPr>
              <a:t>Wiemy </a:t>
            </a:r>
            <a:r>
              <a:rPr lang="pl-PL" sz="2800" b="1" dirty="0">
                <a:solidFill>
                  <a:schemeClr val="accent2">
                    <a:lumMod val="50000"/>
                  </a:schemeClr>
                </a:solidFill>
              </a:rPr>
              <a:t>ze urodził się w Wadowicach, lubił kremówki, grał </a:t>
            </a:r>
            <a:r>
              <a:rPr lang="pl-PL" sz="2800" b="1" dirty="0" smtClean="0">
                <a:solidFill>
                  <a:schemeClr val="accent2">
                    <a:lumMod val="50000"/>
                  </a:schemeClr>
                </a:solidFill>
              </a:rPr>
              <a:t>w teatrze</a:t>
            </a:r>
            <a:r>
              <a:rPr lang="pl-PL" sz="2800" b="1" dirty="0">
                <a:solidFill>
                  <a:schemeClr val="accent2">
                    <a:lumMod val="50000"/>
                  </a:schemeClr>
                </a:solidFill>
              </a:rPr>
              <a:t>, chodził po górach, śpiewał Barkę.</a:t>
            </a:r>
          </a:p>
        </p:txBody>
      </p:sp>
      <p:pic>
        <p:nvPicPr>
          <p:cNvPr id="2050" name="Picture 2" descr="Zobacz obraz źródłow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6517" y="2640059"/>
            <a:ext cx="4272702" cy="3124200"/>
          </a:xfrm>
          <a:prstGeom prst="rect">
            <a:avLst/>
          </a:prstGeom>
          <a:noFill/>
          <a:ln w="44450">
            <a:solidFill>
              <a:schemeClr val="accent2">
                <a:lumMod val="50000"/>
              </a:schemeClr>
            </a:solidFill>
          </a:ln>
          <a:extLst>
            <a:ext uri="{909E8E84-426E-40DD-AFC4-6F175D3DCCD1}">
              <a14:hiddenFill xmlns:a14="http://schemas.microsoft.com/office/drawing/2010/main" xmlns="">
                <a:solidFill>
                  <a:srgbClr val="FFFFFF"/>
                </a:solidFill>
              </a14:hiddenFill>
            </a:ext>
          </a:extLst>
        </p:spPr>
      </p:pic>
      <p:pic>
        <p:nvPicPr>
          <p:cNvPr id="2052" name="Picture 4" descr="Zobacz obraz źródłow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3083" y="1388854"/>
            <a:ext cx="4817807" cy="3088338"/>
          </a:xfrm>
          <a:prstGeom prst="rect">
            <a:avLst/>
          </a:prstGeom>
          <a:noFill/>
          <a:ln w="47625">
            <a:solidFill>
              <a:schemeClr val="accent2">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895441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38992" y="461008"/>
            <a:ext cx="11711979" cy="1384995"/>
          </a:xfrm>
          <a:prstGeom prst="rect">
            <a:avLst/>
          </a:prstGeom>
          <a:noFill/>
        </p:spPr>
        <p:txBody>
          <a:bodyPr wrap="square" rtlCol="0">
            <a:spAutoFit/>
          </a:bodyPr>
          <a:lstStyle/>
          <a:p>
            <a:r>
              <a:rPr lang="pl-PL" sz="2800" b="1" dirty="0" smtClean="0">
                <a:solidFill>
                  <a:srgbClr val="0070C0"/>
                </a:solidFill>
              </a:rPr>
              <a:t>	</a:t>
            </a:r>
            <a:r>
              <a:rPr lang="pl-PL" sz="2800" b="1" dirty="0" smtClean="0">
                <a:solidFill>
                  <a:schemeClr val="accent2">
                    <a:lumMod val="50000"/>
                  </a:schemeClr>
                </a:solidFill>
              </a:rPr>
              <a:t>Najważniejsze jednak, żebyśmy pamiętali jego słowa. Piękny testament który nam pozostawił. Słowa które chwytają za serce i powodują że musimy się zatrzymać, choć na chwilę i pomyśleć co w naszym życiu jest najważniejsze. </a:t>
            </a:r>
            <a:endParaRPr lang="pl-PL" sz="2800" b="1" dirty="0">
              <a:solidFill>
                <a:schemeClr val="accent2">
                  <a:lumMod val="50000"/>
                </a:schemeClr>
              </a:solidFill>
            </a:endParaRPr>
          </a:p>
        </p:txBody>
      </p:sp>
      <p:pic>
        <p:nvPicPr>
          <p:cNvPr id="1026" name="Picture 2" descr="Zobacz obraz źródłow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26286" y="2135203"/>
            <a:ext cx="6137390" cy="4089036"/>
          </a:xfrm>
          <a:prstGeom prst="rect">
            <a:avLst/>
          </a:prstGeom>
          <a:noFill/>
          <a:ln w="47625">
            <a:solidFill>
              <a:schemeClr val="accent2">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182744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31920" y="478915"/>
            <a:ext cx="4099387" cy="6340197"/>
          </a:xfrm>
          <a:prstGeom prst="rect">
            <a:avLst/>
          </a:prstGeom>
        </p:spPr>
        <p:txBody>
          <a:bodyPr wrap="square">
            <a:spAutoFit/>
          </a:bodyPr>
          <a:lstStyle/>
          <a:p>
            <a:r>
              <a:rPr lang="pl-PL" sz="3600" b="1" dirty="0" smtClean="0">
                <a:solidFill>
                  <a:srgbClr val="0070C0"/>
                </a:solidFill>
              </a:rPr>
              <a:t>	</a:t>
            </a:r>
            <a:r>
              <a:rPr lang="pl-PL" sz="3200" b="1" dirty="0" smtClean="0">
                <a:solidFill>
                  <a:schemeClr val="accent2">
                    <a:lumMod val="50000"/>
                  </a:schemeClr>
                </a:solidFill>
              </a:rPr>
              <a:t>Dzisiaj , </a:t>
            </a:r>
            <a:r>
              <a:rPr lang="pl-PL" sz="3200" b="1" dirty="0">
                <a:solidFill>
                  <a:schemeClr val="accent2">
                    <a:lumMod val="50000"/>
                  </a:schemeClr>
                </a:solidFill>
              </a:rPr>
              <a:t>n</a:t>
            </a:r>
            <a:r>
              <a:rPr lang="pl-PL" sz="3200" b="1" dirty="0" smtClean="0">
                <a:solidFill>
                  <a:schemeClr val="accent2">
                    <a:lumMod val="50000"/>
                  </a:schemeClr>
                </a:solidFill>
              </a:rPr>
              <a:t>ajbardziej </a:t>
            </a:r>
            <a:r>
              <a:rPr lang="pl-PL" sz="3200" b="1" dirty="0">
                <a:solidFill>
                  <a:schemeClr val="accent2">
                    <a:lumMod val="50000"/>
                  </a:schemeClr>
                </a:solidFill>
              </a:rPr>
              <a:t>tych słów </a:t>
            </a:r>
            <a:r>
              <a:rPr lang="pl-PL" sz="3200" b="1" dirty="0" smtClean="0">
                <a:solidFill>
                  <a:schemeClr val="accent2">
                    <a:lumMod val="50000"/>
                  </a:schemeClr>
                </a:solidFill>
              </a:rPr>
              <a:t>potrzebujemy </a:t>
            </a:r>
            <a:r>
              <a:rPr lang="pl-PL" sz="3200" b="1" dirty="0">
                <a:solidFill>
                  <a:schemeClr val="accent2">
                    <a:lumMod val="50000"/>
                  </a:schemeClr>
                </a:solidFill>
              </a:rPr>
              <a:t>my  - młodzież, dzieci. </a:t>
            </a:r>
            <a:r>
              <a:rPr lang="pl-PL" sz="3200" b="1" dirty="0" smtClean="0">
                <a:solidFill>
                  <a:schemeClr val="accent2">
                    <a:lumMod val="50000"/>
                  </a:schemeClr>
                </a:solidFill>
              </a:rPr>
              <a:t>Zwłaszcza </a:t>
            </a:r>
            <a:r>
              <a:rPr lang="pl-PL" sz="3200" b="1" dirty="0">
                <a:solidFill>
                  <a:schemeClr val="accent2">
                    <a:lumMod val="50000"/>
                  </a:schemeClr>
                </a:solidFill>
              </a:rPr>
              <a:t>teraz poszukując swojego miejsca w życiu,  dokonując pierwszych wyborów </a:t>
            </a:r>
            <a:r>
              <a:rPr lang="pl-PL" sz="3200" b="1" dirty="0" smtClean="0">
                <a:solidFill>
                  <a:schemeClr val="accent2">
                    <a:lumMod val="50000"/>
                  </a:schemeClr>
                </a:solidFill>
              </a:rPr>
              <a:t> </a:t>
            </a:r>
            <a:r>
              <a:rPr lang="pl-PL" sz="3200" b="1" dirty="0">
                <a:solidFill>
                  <a:schemeClr val="accent2">
                    <a:lumMod val="50000"/>
                  </a:schemeClr>
                </a:solidFill>
              </a:rPr>
              <a:t>spróbujmy się </a:t>
            </a:r>
            <a:r>
              <a:rPr lang="pl-PL" sz="3200" b="1" dirty="0" smtClean="0">
                <a:solidFill>
                  <a:schemeClr val="accent2">
                    <a:lumMod val="50000"/>
                  </a:schemeClr>
                </a:solidFill>
              </a:rPr>
              <a:t>wsłuchać</a:t>
            </a:r>
          </a:p>
          <a:p>
            <a:r>
              <a:rPr lang="pl-PL" sz="3200" b="1" dirty="0" smtClean="0">
                <a:solidFill>
                  <a:schemeClr val="accent2">
                    <a:lumMod val="50000"/>
                  </a:schemeClr>
                </a:solidFill>
              </a:rPr>
              <a:t>w jego </a:t>
            </a:r>
            <a:r>
              <a:rPr lang="pl-PL" sz="3200" b="1" dirty="0">
                <a:solidFill>
                  <a:schemeClr val="accent2">
                    <a:lumMod val="50000"/>
                  </a:schemeClr>
                </a:solidFill>
              </a:rPr>
              <a:t>słowa i znaleźć właściwe drogowskazy.</a:t>
            </a:r>
          </a:p>
          <a:p>
            <a:pPr fontAlgn="base"/>
            <a:endParaRPr lang="pl-PL" dirty="0"/>
          </a:p>
        </p:txBody>
      </p:sp>
      <p:pic>
        <p:nvPicPr>
          <p:cNvPr id="1026" name="Picture 2" descr="Mówimy Mu: Jesteśmy. Młodzi zapraszają na koncert na 100. urodziny Jana  Pawła II - Polskie Radio Pi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31307" y="1119116"/>
            <a:ext cx="6997811" cy="4701655"/>
          </a:xfrm>
          <a:prstGeom prst="rect">
            <a:avLst/>
          </a:prstGeom>
          <a:noFill/>
          <a:ln w="66675">
            <a:solidFill>
              <a:schemeClr val="accent2">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338071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86687" y="207160"/>
            <a:ext cx="5167952" cy="2554545"/>
          </a:xfrm>
          <a:prstGeom prst="rect">
            <a:avLst/>
          </a:prstGeom>
        </p:spPr>
        <p:txBody>
          <a:bodyPr wrap="square">
            <a:spAutoFit/>
          </a:bodyPr>
          <a:lstStyle/>
          <a:p>
            <a:r>
              <a:rPr lang="pl-PL" sz="3200" b="1" dirty="0">
                <a:solidFill>
                  <a:schemeClr val="accent2">
                    <a:lumMod val="50000"/>
                  </a:schemeClr>
                </a:solidFill>
              </a:rPr>
              <a:t>Jan Paweł II jako papież zostawił </a:t>
            </a:r>
            <a:r>
              <a:rPr lang="pl-PL" sz="3200" b="1" dirty="0" smtClean="0">
                <a:solidFill>
                  <a:schemeClr val="accent2">
                    <a:lumMod val="50000"/>
                  </a:schemeClr>
                </a:solidFill>
              </a:rPr>
              <a:t>bardzo </a:t>
            </a:r>
            <a:r>
              <a:rPr lang="pl-PL" sz="3200" b="1" dirty="0">
                <a:solidFill>
                  <a:schemeClr val="accent2">
                    <a:lumMod val="50000"/>
                  </a:schemeClr>
                </a:solidFill>
              </a:rPr>
              <a:t>wiele </a:t>
            </a:r>
            <a:r>
              <a:rPr lang="pl-PL" sz="3200" b="1" dirty="0" smtClean="0">
                <a:solidFill>
                  <a:schemeClr val="accent2">
                    <a:lumMod val="50000"/>
                  </a:schemeClr>
                </a:solidFill>
              </a:rPr>
              <a:t>mądrości życiowych. </a:t>
            </a:r>
            <a:r>
              <a:rPr lang="pl-PL" sz="3200" b="1" dirty="0">
                <a:solidFill>
                  <a:schemeClr val="accent2">
                    <a:lumMod val="50000"/>
                  </a:schemeClr>
                </a:solidFill>
              </a:rPr>
              <a:t>Warto zapoznać się z </a:t>
            </a:r>
            <a:r>
              <a:rPr lang="pl-PL" sz="3200" b="1" dirty="0" smtClean="0">
                <a:solidFill>
                  <a:schemeClr val="accent2">
                    <a:lumMod val="50000"/>
                  </a:schemeClr>
                </a:solidFill>
              </a:rPr>
              <a:t>kilkoma, może mniej znanymi cytatami</a:t>
            </a:r>
            <a:r>
              <a:rPr lang="pl-PL" sz="3200" b="1" dirty="0">
                <a:solidFill>
                  <a:schemeClr val="accent2">
                    <a:lumMod val="50000"/>
                  </a:schemeClr>
                </a:solidFill>
              </a:rPr>
              <a:t>.</a:t>
            </a:r>
            <a:endParaRPr lang="pl-PL" sz="3200" dirty="0">
              <a:solidFill>
                <a:schemeClr val="accent2">
                  <a:lumMod val="50000"/>
                </a:schemeClr>
              </a:solidFill>
            </a:endParaRPr>
          </a:p>
        </p:txBody>
      </p:sp>
      <p:pic>
        <p:nvPicPr>
          <p:cNvPr id="4098" name="Picture 2" descr="Kolejna ulica im. Jana Pawła II na Ukrainie - Radio Warszaw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0465" y="1187875"/>
            <a:ext cx="4762500" cy="4505325"/>
          </a:xfrm>
          <a:prstGeom prst="rect">
            <a:avLst/>
          </a:prstGeom>
          <a:noFill/>
          <a:ln w="73025">
            <a:solidFill>
              <a:schemeClr val="accent2">
                <a:lumMod val="50000"/>
              </a:schemeClr>
            </a:solidFill>
          </a:ln>
          <a:extLst>
            <a:ext uri="{909E8E84-426E-40DD-AFC4-6F175D3DCCD1}">
              <a14:hiddenFill xmlns:a14="http://schemas.microsoft.com/office/drawing/2010/main" xmlns="">
                <a:solidFill>
                  <a:srgbClr val="FFFFFF"/>
                </a:solidFill>
              </a14:hiddenFill>
            </a:ext>
          </a:extLst>
        </p:spPr>
      </p:pic>
      <p:pic>
        <p:nvPicPr>
          <p:cNvPr id="4100" name="Picture 4" descr="Herb Jana Pawła II – Wikipedia, wolna encyklopedi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9514" y="3063730"/>
            <a:ext cx="2581417" cy="31263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580609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532728" y="3587506"/>
            <a:ext cx="5354474" cy="3046988"/>
          </a:xfrm>
          <a:prstGeom prst="rect">
            <a:avLst/>
          </a:prstGeom>
        </p:spPr>
        <p:txBody>
          <a:bodyPr wrap="square">
            <a:spAutoFit/>
          </a:bodyPr>
          <a:lstStyle/>
          <a:p>
            <a:r>
              <a:rPr lang="pl-PL" sz="2800" b="1" dirty="0" smtClean="0">
                <a:solidFill>
                  <a:srgbClr val="0070C0"/>
                </a:solidFill>
              </a:rPr>
              <a:t> </a:t>
            </a:r>
            <a:r>
              <a:rPr lang="pl-PL" sz="3200" b="1" dirty="0">
                <a:solidFill>
                  <a:schemeClr val="accent2">
                    <a:lumMod val="50000"/>
                  </a:schemeClr>
                </a:solidFill>
              </a:rPr>
              <a:t>Jan Paweł II tak często mówił o nas, jako o przyszłości. Mamy wiele talentów, którymi możemy, powinniśmy, a wręcz musimy się dzielić, żeby budować lepszy świat. </a:t>
            </a:r>
          </a:p>
        </p:txBody>
      </p:sp>
      <p:sp>
        <p:nvSpPr>
          <p:cNvPr id="3" name="pole tekstowe 2"/>
          <p:cNvSpPr txBox="1"/>
          <p:nvPr/>
        </p:nvSpPr>
        <p:spPr>
          <a:xfrm>
            <a:off x="600501" y="359222"/>
            <a:ext cx="5308979" cy="3416320"/>
          </a:xfrm>
          <a:prstGeom prst="rect">
            <a:avLst/>
          </a:prstGeom>
          <a:noFill/>
          <a:ln w="111125" cap="rnd" cmpd="tri">
            <a:solidFill>
              <a:schemeClr val="accent2">
                <a:lumMod val="50000"/>
              </a:schemeClr>
            </a:solidFill>
            <a:miter lim="800000"/>
          </a:ln>
        </p:spPr>
        <p:txBody>
          <a:bodyPr wrap="square" rtlCol="0">
            <a:spAutoFit/>
          </a:bodyPr>
          <a:lstStyle/>
          <a:p>
            <a:r>
              <a:rPr lang="pl-PL" sz="2800" b="1" dirty="0">
                <a:solidFill>
                  <a:schemeClr val="accent2">
                    <a:lumMod val="50000"/>
                  </a:schemeClr>
                </a:solidFill>
              </a:rPr>
              <a:t>„</a:t>
            </a:r>
            <a:r>
              <a:rPr lang="pl-PL" sz="2800" b="1" i="1" dirty="0">
                <a:solidFill>
                  <a:schemeClr val="accent2">
                    <a:lumMod val="50000"/>
                  </a:schemeClr>
                </a:solidFill>
              </a:rPr>
              <a:t>Wypłynąć na głębię znaczy odrzucić wszelkie negatywne propozycje </a:t>
            </a:r>
            <a:r>
              <a:rPr lang="pl-PL" sz="2800" b="1" i="1" dirty="0" smtClean="0">
                <a:solidFill>
                  <a:schemeClr val="accent2">
                    <a:lumMod val="50000"/>
                  </a:schemeClr>
                </a:solidFill>
              </a:rPr>
              <a:t>i oddać </a:t>
            </a:r>
            <a:r>
              <a:rPr lang="pl-PL" sz="2800" b="1" i="1" dirty="0">
                <a:solidFill>
                  <a:schemeClr val="accent2">
                    <a:lumMod val="50000"/>
                  </a:schemeClr>
                </a:solidFill>
              </a:rPr>
              <a:t>wszystkie wasze twórcze zdolności i cały wasz entuzjazm w służbę Chrystusowi</a:t>
            </a:r>
            <a:r>
              <a:rPr lang="pl-PL" sz="2800" b="1" i="1" dirty="0" smtClean="0">
                <a:solidFill>
                  <a:schemeClr val="accent2">
                    <a:lumMod val="50000"/>
                  </a:schemeClr>
                </a:solidFill>
              </a:rPr>
              <a:t>.”</a:t>
            </a:r>
          </a:p>
          <a:p>
            <a:pPr algn="r"/>
            <a:endParaRPr lang="pl-PL" sz="1600" i="1" dirty="0" smtClean="0">
              <a:solidFill>
                <a:schemeClr val="accent2">
                  <a:lumMod val="50000"/>
                </a:schemeClr>
              </a:solidFill>
            </a:endParaRPr>
          </a:p>
          <a:p>
            <a:pPr algn="r"/>
            <a:r>
              <a:rPr lang="pl-PL" sz="1600" b="1" i="1" dirty="0" smtClean="0">
                <a:solidFill>
                  <a:schemeClr val="accent2">
                    <a:lumMod val="50000"/>
                  </a:schemeClr>
                </a:solidFill>
              </a:rPr>
              <a:t>Spotkanie </a:t>
            </a:r>
            <a:r>
              <a:rPr lang="pl-PL" sz="1600" b="1" i="1" dirty="0">
                <a:solidFill>
                  <a:schemeClr val="accent2">
                    <a:lumMod val="50000"/>
                  </a:schemeClr>
                </a:solidFill>
              </a:rPr>
              <a:t>z młodzieżą diecezji rzymskiej, Rzym, 2001 </a:t>
            </a:r>
            <a:r>
              <a:rPr lang="pl-PL" sz="1600" b="1" i="1" dirty="0" smtClean="0">
                <a:solidFill>
                  <a:schemeClr val="accent2">
                    <a:lumMod val="50000"/>
                  </a:schemeClr>
                </a:solidFill>
              </a:rPr>
              <a:t>r.</a:t>
            </a:r>
          </a:p>
          <a:p>
            <a:pPr algn="r"/>
            <a:endParaRPr lang="pl-PL" sz="1600" b="1" dirty="0">
              <a:solidFill>
                <a:schemeClr val="accent2">
                  <a:lumMod val="50000"/>
                </a:schemeClr>
              </a:solidFill>
            </a:endParaRPr>
          </a:p>
        </p:txBody>
      </p:sp>
      <p:pic>
        <p:nvPicPr>
          <p:cNvPr id="5122" name="Picture 2" descr="https://bosko.pl/sites/default/files/imagecache/lead-image-full/artykul/2016/3895318118_3824714ec2_z.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90963" y="4241005"/>
            <a:ext cx="2989627" cy="1985299"/>
          </a:xfrm>
          <a:prstGeom prst="rect">
            <a:avLst/>
          </a:prstGeom>
          <a:noFill/>
          <a:ln w="69850">
            <a:solidFill>
              <a:schemeClr val="accent2">
                <a:lumMod val="50000"/>
              </a:schemeClr>
            </a:solidFill>
          </a:ln>
          <a:extLst>
            <a:ext uri="{909E8E84-426E-40DD-AFC4-6F175D3DCCD1}">
              <a14:hiddenFill xmlns:a14="http://schemas.microsoft.com/office/drawing/2010/main" xmlns="">
                <a:solidFill>
                  <a:srgbClr val="FFFFFF"/>
                </a:solidFill>
              </a14:hiddenFill>
            </a:ext>
          </a:extLst>
        </p:spPr>
      </p:pic>
      <p:sp>
        <p:nvSpPr>
          <p:cNvPr id="4" name="AutoShape 4" descr="Wicepremier Węgier: Jan Paweł II był kluczową postacią w procesie obalenia  komunizmu - tvp.in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6" descr="Wicepremier Węgier: Jan Paweł II był kluczową postacią w procesie obalenia  komunizmu - tvp.inf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128" name="Picture 8" descr="Dla „Środowiska” Jan Paweł II również pozostał „Wujkiem” - Vatican New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43668" y="646574"/>
            <a:ext cx="3932593" cy="2212739"/>
          </a:xfrm>
          <a:prstGeom prst="rect">
            <a:avLst/>
          </a:prstGeom>
          <a:noFill/>
          <a:ln w="63500">
            <a:solidFill>
              <a:schemeClr val="accent2">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429129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Prostokąt 1"/>
          <p:cNvSpPr/>
          <p:nvPr/>
        </p:nvSpPr>
        <p:spPr>
          <a:xfrm>
            <a:off x="5584101" y="394137"/>
            <a:ext cx="6096000" cy="4524315"/>
          </a:xfrm>
          <a:prstGeom prst="rect">
            <a:avLst/>
          </a:prstGeom>
        </p:spPr>
        <p:txBody>
          <a:bodyPr>
            <a:spAutoFit/>
          </a:bodyPr>
          <a:lstStyle/>
          <a:p>
            <a:r>
              <a:rPr lang="pl-PL" sz="3200" b="1" dirty="0" smtClean="0">
                <a:solidFill>
                  <a:schemeClr val="accent2">
                    <a:lumMod val="50000"/>
                  </a:schemeClr>
                </a:solidFill>
              </a:rPr>
              <a:t>Zagrożenie  </a:t>
            </a:r>
            <a:r>
              <a:rPr lang="pl-PL" sz="3200" b="1" dirty="0">
                <a:solidFill>
                  <a:schemeClr val="accent2">
                    <a:lumMod val="50000"/>
                  </a:schemeClr>
                </a:solidFill>
              </a:rPr>
              <a:t>kłamstwem jeszcze nigdy nie było tak wielkie. Internet połączył nas wszystkich, jest jak naturalne przedłużenie naszych rąk, oczu i umysłów. Ale dlatego tym trudniej rozpoznać fake newsy od prawdy. Kiedy mamy wątpliwość, pamiętajmy – Chrystus jest Prawdą.</a:t>
            </a:r>
          </a:p>
        </p:txBody>
      </p:sp>
      <p:sp>
        <p:nvSpPr>
          <p:cNvPr id="4" name="pole tekstowe 3"/>
          <p:cNvSpPr txBox="1"/>
          <p:nvPr/>
        </p:nvSpPr>
        <p:spPr>
          <a:xfrm>
            <a:off x="527928" y="1198736"/>
            <a:ext cx="4531057" cy="4216539"/>
          </a:xfrm>
          <a:prstGeom prst="rect">
            <a:avLst/>
          </a:prstGeom>
          <a:noFill/>
          <a:ln w="111125" cmpd="tri">
            <a:solidFill>
              <a:schemeClr val="accent2">
                <a:lumMod val="50000"/>
              </a:schemeClr>
            </a:solidFill>
          </a:ln>
        </p:spPr>
        <p:txBody>
          <a:bodyPr wrap="square" rtlCol="0">
            <a:spAutoFit/>
          </a:bodyPr>
          <a:lstStyle/>
          <a:p>
            <a:r>
              <a:rPr lang="pl-PL" sz="2800" b="1" i="1" dirty="0">
                <a:solidFill>
                  <a:schemeClr val="accent2">
                    <a:lumMod val="50000"/>
                  </a:schemeClr>
                </a:solidFill>
              </a:rPr>
              <a:t>„Szukajcie tej prawdy tam, gdzie ona rzeczywiście się znajduje! Jeśli trzeba, bądźcie zdecydowani iść pod prąd obiegowych poglądów i rozpropagowanych haseł! Nie lękajcie się Miłości, która stawia człowiekowi wymagania</a:t>
            </a:r>
            <a:r>
              <a:rPr lang="pl-PL" sz="2800" b="1" i="1" dirty="0" smtClean="0">
                <a:solidFill>
                  <a:schemeClr val="accent2">
                    <a:lumMod val="50000"/>
                  </a:schemeClr>
                </a:solidFill>
              </a:rPr>
              <a:t>.”</a:t>
            </a:r>
            <a:endParaRPr lang="pl-PL" sz="1600" b="1" dirty="0" smtClean="0">
              <a:solidFill>
                <a:schemeClr val="accent2">
                  <a:lumMod val="50000"/>
                </a:schemeClr>
              </a:solidFill>
            </a:endParaRPr>
          </a:p>
          <a:p>
            <a:pPr algn="r"/>
            <a:r>
              <a:rPr lang="pl-PL" sz="1600" b="1" dirty="0" smtClean="0">
                <a:solidFill>
                  <a:schemeClr val="accent2">
                    <a:lumMod val="50000"/>
                  </a:schemeClr>
                </a:solidFill>
              </a:rPr>
              <a:t>List </a:t>
            </a:r>
            <a:r>
              <a:rPr lang="pl-PL" sz="1600" b="1" dirty="0">
                <a:solidFill>
                  <a:schemeClr val="accent2">
                    <a:lumMod val="50000"/>
                  </a:schemeClr>
                </a:solidFill>
              </a:rPr>
              <a:t>do młodych całego świata, 1985 r</a:t>
            </a:r>
            <a:r>
              <a:rPr lang="pl-PL" sz="1600" b="1" dirty="0" smtClean="0">
                <a:solidFill>
                  <a:schemeClr val="accent2">
                    <a:lumMod val="50000"/>
                  </a:schemeClr>
                </a:solidFill>
              </a:rPr>
              <a:t>.</a:t>
            </a:r>
          </a:p>
        </p:txBody>
      </p:sp>
      <p:pic>
        <p:nvPicPr>
          <p:cNvPr id="7172" name="Picture 4" descr="Słowo na dziś: Prawda was wyzwol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67004" y="4632411"/>
            <a:ext cx="2262477" cy="1565728"/>
          </a:xfrm>
          <a:prstGeom prst="rect">
            <a:avLst/>
          </a:prstGeom>
          <a:noFill/>
          <a:ln w="47625">
            <a:solidFill>
              <a:schemeClr val="accent2">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4798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52131" y="3640804"/>
            <a:ext cx="9348717" cy="800219"/>
          </a:xfrm>
          <a:prstGeom prst="rect">
            <a:avLst/>
          </a:prstGeom>
        </p:spPr>
        <p:txBody>
          <a:bodyPr wrap="square">
            <a:spAutoFit/>
          </a:bodyPr>
          <a:lstStyle/>
          <a:p>
            <a:r>
              <a:rPr lang="pl-PL" b="1" i="1" baseline="30000" dirty="0" smtClean="0"/>
              <a:t>.</a:t>
            </a:r>
            <a:endParaRPr lang="pl-PL" dirty="0"/>
          </a:p>
          <a:p>
            <a:endParaRPr lang="pl-PL" sz="2800" dirty="0"/>
          </a:p>
        </p:txBody>
      </p:sp>
      <p:sp>
        <p:nvSpPr>
          <p:cNvPr id="4" name="pole tekstowe 3"/>
          <p:cNvSpPr txBox="1"/>
          <p:nvPr/>
        </p:nvSpPr>
        <p:spPr>
          <a:xfrm>
            <a:off x="532263" y="409433"/>
            <a:ext cx="11218460" cy="2062103"/>
          </a:xfrm>
          <a:prstGeom prst="rect">
            <a:avLst/>
          </a:prstGeom>
          <a:noFill/>
          <a:ln w="111125" cmpd="tri">
            <a:solidFill>
              <a:schemeClr val="accent2">
                <a:lumMod val="50000"/>
              </a:schemeClr>
            </a:solidFill>
          </a:ln>
        </p:spPr>
        <p:txBody>
          <a:bodyPr wrap="square" rtlCol="0">
            <a:spAutoFit/>
          </a:bodyPr>
          <a:lstStyle/>
          <a:p>
            <a:pPr lvl="0" fontAlgn="base">
              <a:spcBef>
                <a:spcPct val="0"/>
              </a:spcBef>
              <a:spcAft>
                <a:spcPct val="0"/>
              </a:spcAft>
            </a:pPr>
            <a:r>
              <a:rPr lang="pl-PL" sz="2800" b="1" i="1" dirty="0" smtClean="0">
                <a:solidFill>
                  <a:schemeClr val="accent2">
                    <a:lumMod val="50000"/>
                  </a:schemeClr>
                </a:solidFill>
              </a:rPr>
              <a:t>„Każdy </a:t>
            </a:r>
            <a:r>
              <a:rPr lang="pl-PL" sz="2800" b="1" i="1" dirty="0">
                <a:solidFill>
                  <a:schemeClr val="accent2">
                    <a:lumMod val="50000"/>
                  </a:schemeClr>
                </a:solidFill>
              </a:rPr>
              <a:t>z was, młodzi przyjaciele, znajduje też w życiu jakieś swoje Westerplatte. Jakiś wymiar zadań, które musi podjąć i wypełnić. Jakąś słuszną sprawę, o którą nie można nie walczyć. Jakiś obowiązek, powinność, od której nie można się uchylić. Nie można zdezerterować</a:t>
            </a:r>
            <a:r>
              <a:rPr lang="pl-PL" sz="1600" b="1" i="1" dirty="0" smtClean="0">
                <a:solidFill>
                  <a:srgbClr val="303133"/>
                </a:solidFill>
                <a:latin typeface="Arial" pitchFamily="34" charset="0"/>
                <a:cs typeface="Arial" pitchFamily="34" charset="0"/>
              </a:rPr>
              <a:t>.”</a:t>
            </a:r>
            <a:endParaRPr lang="pl-PL" sz="1400" dirty="0">
              <a:latin typeface="Arial" pitchFamily="34" charset="0"/>
              <a:cs typeface="Arial" pitchFamily="34" charset="0"/>
            </a:endParaRPr>
          </a:p>
          <a:p>
            <a:pPr lvl="0" algn="r" eaLnBrk="0" fontAlgn="base" hangingPunct="0">
              <a:spcBef>
                <a:spcPct val="0"/>
              </a:spcBef>
              <a:spcAft>
                <a:spcPct val="0"/>
              </a:spcAft>
            </a:pPr>
            <a:r>
              <a:rPr lang="pl-PL" sz="1600" b="1" dirty="0">
                <a:solidFill>
                  <a:schemeClr val="accent2">
                    <a:lumMod val="50000"/>
                  </a:schemeClr>
                </a:solidFill>
                <a:cs typeface="Arial" pitchFamily="34" charset="0"/>
              </a:rPr>
              <a:t>Spotkanie z młodzieżą, Gdańsk, 1987 r.</a:t>
            </a:r>
            <a:endParaRPr lang="pl-PL" sz="1400" b="1" dirty="0">
              <a:solidFill>
                <a:schemeClr val="accent2">
                  <a:lumMod val="50000"/>
                </a:schemeClr>
              </a:solidFill>
              <a:cs typeface="Arial" pitchFamily="34" charset="0"/>
            </a:endParaRPr>
          </a:p>
        </p:txBody>
      </p:sp>
      <p:sp>
        <p:nvSpPr>
          <p:cNvPr id="5" name="Prostokąt 4"/>
          <p:cNvSpPr/>
          <p:nvPr/>
        </p:nvSpPr>
        <p:spPr>
          <a:xfrm>
            <a:off x="5654723" y="3168008"/>
            <a:ext cx="6096000" cy="3046988"/>
          </a:xfrm>
          <a:prstGeom prst="rect">
            <a:avLst/>
          </a:prstGeom>
        </p:spPr>
        <p:txBody>
          <a:bodyPr>
            <a:spAutoFit/>
          </a:bodyPr>
          <a:lstStyle/>
          <a:p>
            <a:pPr lvl="0" eaLnBrk="0" fontAlgn="base" hangingPunct="0">
              <a:spcBef>
                <a:spcPct val="0"/>
              </a:spcBef>
              <a:spcAft>
                <a:spcPct val="0"/>
              </a:spcAft>
            </a:pPr>
            <a:r>
              <a:rPr lang="pl-PL" sz="3200" b="1" dirty="0">
                <a:solidFill>
                  <a:schemeClr val="accent2">
                    <a:lumMod val="50000"/>
                  </a:schemeClr>
                </a:solidFill>
              </a:rPr>
              <a:t>Czy dziś jesteśmy w stanie podjąć walkę o dobro i piękno w świecie? Czy umiemy opowiadać się za tym, co ważne? Czy jesteśmy czuli na ludzką biedę, potrzeby i dramaty? </a:t>
            </a:r>
            <a:r>
              <a:rPr lang="pl-PL" sz="3200" b="1" dirty="0" smtClean="0">
                <a:solidFill>
                  <a:schemeClr val="accent2">
                    <a:lumMod val="50000"/>
                  </a:schemeClr>
                </a:solidFill>
              </a:rPr>
              <a:t>Odkrywajmy </a:t>
            </a:r>
            <a:r>
              <a:rPr lang="pl-PL" sz="3200" b="1" dirty="0">
                <a:solidFill>
                  <a:schemeClr val="accent2">
                    <a:lumMod val="50000"/>
                  </a:schemeClr>
                </a:solidFill>
              </a:rPr>
              <a:t>swoje Westerplatte.</a:t>
            </a:r>
          </a:p>
        </p:txBody>
      </p:sp>
      <p:pic>
        <p:nvPicPr>
          <p:cNvPr id="8194" name="Picture 2" descr="Jan Paweł II – O przyszłości – Pielgrzymka Konińsk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4221" y="3152075"/>
            <a:ext cx="3749665" cy="2577895"/>
          </a:xfrm>
          <a:prstGeom prst="rect">
            <a:avLst/>
          </a:prstGeom>
          <a:noFill/>
          <a:ln w="57150">
            <a:solidFill>
              <a:schemeClr val="accent2">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402813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832144" y="3389574"/>
            <a:ext cx="6096000" cy="3046988"/>
          </a:xfrm>
          <a:prstGeom prst="rect">
            <a:avLst/>
          </a:prstGeom>
        </p:spPr>
        <p:txBody>
          <a:bodyPr>
            <a:spAutoFit/>
          </a:bodyPr>
          <a:lstStyle/>
          <a:p>
            <a:r>
              <a:rPr lang="pl-PL" sz="3200" b="1" dirty="0" smtClean="0">
                <a:solidFill>
                  <a:schemeClr val="accent2">
                    <a:lumMod val="50000"/>
                  </a:schemeClr>
                </a:solidFill>
              </a:rPr>
              <a:t>To </a:t>
            </a:r>
            <a:r>
              <a:rPr lang="pl-PL" sz="3200" b="1" dirty="0">
                <a:solidFill>
                  <a:schemeClr val="accent2">
                    <a:lumMod val="50000"/>
                  </a:schemeClr>
                </a:solidFill>
              </a:rPr>
              <a:t>miłość jest fundamentem. Chciejmy kochać siebie samych, potem bliźnich i tworzyć piękne rodziny i relacje. Miłość Boga pomoże nam odkrywać tę </a:t>
            </a:r>
            <a:r>
              <a:rPr lang="pl-PL" sz="3200" b="1" dirty="0" smtClean="0">
                <a:solidFill>
                  <a:schemeClr val="accent2">
                    <a:lumMod val="50000"/>
                  </a:schemeClr>
                </a:solidFill>
              </a:rPr>
              <a:t> miłość ludzką</a:t>
            </a:r>
            <a:r>
              <a:rPr lang="pl-PL" sz="3200" b="1" dirty="0">
                <a:solidFill>
                  <a:schemeClr val="accent2">
                    <a:lumMod val="50000"/>
                  </a:schemeClr>
                </a:solidFill>
              </a:rPr>
              <a:t>.</a:t>
            </a:r>
          </a:p>
        </p:txBody>
      </p:sp>
      <p:sp>
        <p:nvSpPr>
          <p:cNvPr id="3" name="pole tekstowe 2"/>
          <p:cNvSpPr txBox="1"/>
          <p:nvPr/>
        </p:nvSpPr>
        <p:spPr>
          <a:xfrm>
            <a:off x="504967" y="600501"/>
            <a:ext cx="7083188" cy="1661993"/>
          </a:xfrm>
          <a:prstGeom prst="rect">
            <a:avLst/>
          </a:prstGeom>
          <a:noFill/>
          <a:ln w="111125" cmpd="tri">
            <a:solidFill>
              <a:schemeClr val="accent2">
                <a:lumMod val="50000"/>
              </a:schemeClr>
            </a:solidFill>
          </a:ln>
        </p:spPr>
        <p:txBody>
          <a:bodyPr wrap="square" rtlCol="0">
            <a:spAutoFit/>
          </a:bodyPr>
          <a:lstStyle/>
          <a:p>
            <a:r>
              <a:rPr lang="pl-PL" sz="2800" b="1" i="1" dirty="0" smtClean="0">
                <a:solidFill>
                  <a:schemeClr val="accent2">
                    <a:lumMod val="50000"/>
                  </a:schemeClr>
                </a:solidFill>
              </a:rPr>
              <a:t>„Miłość </a:t>
            </a:r>
            <a:r>
              <a:rPr lang="pl-PL" sz="2800" b="1" i="1" dirty="0">
                <a:solidFill>
                  <a:schemeClr val="accent2">
                    <a:lumMod val="50000"/>
                  </a:schemeClr>
                </a:solidFill>
              </a:rPr>
              <a:t>to zadanie, które Bóg wciąż nam wyznacza, może po to, by zagrzewać nas, abyśmy stawiali wyzwania losowi</a:t>
            </a:r>
            <a:r>
              <a:rPr lang="pl-PL" sz="2800" b="1" i="1" dirty="0" smtClean="0">
                <a:solidFill>
                  <a:schemeClr val="accent2">
                    <a:lumMod val="50000"/>
                  </a:schemeClr>
                </a:solidFill>
              </a:rPr>
              <a:t>.”</a:t>
            </a:r>
            <a:endParaRPr lang="pl-PL" sz="2800" b="1" i="1" dirty="0">
              <a:solidFill>
                <a:schemeClr val="accent2">
                  <a:lumMod val="50000"/>
                </a:schemeClr>
              </a:solidFill>
            </a:endParaRPr>
          </a:p>
          <a:p>
            <a:pPr algn="r"/>
            <a:r>
              <a:rPr lang="pl-PL" sz="1600" b="1" dirty="0">
                <a:solidFill>
                  <a:schemeClr val="accent2">
                    <a:lumMod val="50000"/>
                  </a:schemeClr>
                </a:solidFill>
              </a:rPr>
              <a:t>Spotkanie z młodzieżą, Gdańsk, 1987 r.</a:t>
            </a:r>
          </a:p>
        </p:txBody>
      </p:sp>
      <p:pic>
        <p:nvPicPr>
          <p:cNvPr id="9218" name="Picture 2" descr="Miłość do Boga - ks. Jacek Stasia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5585" y="3004456"/>
            <a:ext cx="4847772" cy="2423886"/>
          </a:xfrm>
          <a:prstGeom prst="rect">
            <a:avLst/>
          </a:prstGeom>
          <a:noFill/>
          <a:ln w="50800">
            <a:solidFill>
              <a:schemeClr val="accent2">
                <a:lumMod val="50000"/>
              </a:schemeClr>
            </a:solidFill>
          </a:ln>
          <a:extLst>
            <a:ext uri="{909E8E84-426E-40DD-AFC4-6F175D3DCCD1}">
              <a14:hiddenFill xmlns:a14="http://schemas.microsoft.com/office/drawing/2010/main" xmlns="">
                <a:solidFill>
                  <a:srgbClr val="FFFFFF"/>
                </a:solidFill>
              </a14:hiddenFill>
            </a:ext>
          </a:extLst>
        </p:spPr>
      </p:pic>
      <p:pic>
        <p:nvPicPr>
          <p:cNvPr id="9224" name="Picture 8" descr="Mało znane anegdoty o Janie Pawle II | Stacja7.p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46266" y="896856"/>
            <a:ext cx="3262673" cy="2107600"/>
          </a:xfrm>
          <a:prstGeom prst="rect">
            <a:avLst/>
          </a:prstGeom>
          <a:noFill/>
          <a:ln w="50800">
            <a:solidFill>
              <a:schemeClr val="accent2">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317647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287</TotalTime>
  <Words>645</Words>
  <Application>Microsoft Office PowerPoint</Application>
  <PresentationFormat>Niestandardowy</PresentationFormat>
  <Paragraphs>52</Paragraphs>
  <Slides>15</Slides>
  <Notes>0</Notes>
  <HiddenSlides>0</HiddenSlides>
  <MMClips>1</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Użytkownik systemu Windows</dc:creator>
  <cp:lastModifiedBy>Customer</cp:lastModifiedBy>
  <cp:revision>30</cp:revision>
  <dcterms:created xsi:type="dcterms:W3CDTF">2021-10-05T06:12:22Z</dcterms:created>
  <dcterms:modified xsi:type="dcterms:W3CDTF">2021-10-17T16:24:52Z</dcterms:modified>
</cp:coreProperties>
</file>